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4" r:id="rId4"/>
    <p:sldId id="265" r:id="rId5"/>
    <p:sldId id="273" r:id="rId6"/>
    <p:sldId id="267" r:id="rId7"/>
    <p:sldId id="268" r:id="rId8"/>
    <p:sldId id="272" r:id="rId9"/>
    <p:sldId id="270" r:id="rId10"/>
    <p:sldId id="282" r:id="rId11"/>
    <p:sldId id="288" r:id="rId12"/>
    <p:sldId id="290" r:id="rId13"/>
    <p:sldId id="289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675" autoAdjust="0"/>
  </p:normalViewPr>
  <p:slideViewPr>
    <p:cSldViewPr snapToGrid="0">
      <p:cViewPr varScale="1">
        <p:scale>
          <a:sx n="57" d="100"/>
          <a:sy n="57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4B6F1-D11F-4BF6-A608-4866206DBCD9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F349-B12B-4DA0-B378-B0A676C874A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7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22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0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44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9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8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12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4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5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F349-B12B-4DA0-B378-B0A676C874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7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1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3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3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5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4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6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1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4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3BEE-A3F7-4EFB-8CF6-64486D70CD1F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3B21-86CC-435E-8858-E6603C561A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1C3445A-411C-44B9-B733-BF9425B8EBE5}"/>
              </a:ext>
            </a:extLst>
          </p:cNvPr>
          <p:cNvSpPr txBox="1"/>
          <p:nvPr/>
        </p:nvSpPr>
        <p:spPr>
          <a:xfrm>
            <a:off x="140224" y="2357994"/>
            <a:ext cx="886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Il diabete autoimmune dell’adulto (LADA)</a:t>
            </a:r>
            <a:endParaRPr lang="en-GB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1A36D72-153A-41BB-9B61-AA88D556E696}"/>
              </a:ext>
            </a:extLst>
          </p:cNvPr>
          <p:cNvSpPr txBox="1"/>
          <p:nvPr/>
        </p:nvSpPr>
        <p:spPr>
          <a:xfrm>
            <a:off x="6586507" y="4860720"/>
            <a:ext cx="2121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Dott.ssa Alessia Russo</a:t>
            </a:r>
            <a:endParaRPr lang="en-GB" sz="2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8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4316D12-1AE4-4E92-84AE-E55754495B9C}"/>
              </a:ext>
            </a:extLst>
          </p:cNvPr>
          <p:cNvSpPr/>
          <p:nvPr/>
        </p:nvSpPr>
        <p:spPr>
          <a:xfrm>
            <a:off x="708660" y="393412"/>
            <a:ext cx="7806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Regolazione del METABOLISMO PROTEICO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66DE370-0A10-4223-B2E7-49BC6D65BCFF}"/>
              </a:ext>
            </a:extLst>
          </p:cNvPr>
          <p:cNvSpPr txBox="1"/>
          <p:nvPr/>
        </p:nvSpPr>
        <p:spPr>
          <a:xfrm>
            <a:off x="708660" y="1767323"/>
            <a:ext cx="61607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Facilita l’ingresso degli aa nelle cellule</a:t>
            </a:r>
          </a:p>
          <a:p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A24902B-9A53-45A7-9810-82AAA15942B8}"/>
              </a:ext>
            </a:extLst>
          </p:cNvPr>
          <p:cNvSpPr txBox="1"/>
          <p:nvPr/>
        </p:nvSpPr>
        <p:spPr>
          <a:xfrm>
            <a:off x="708659" y="2702329"/>
            <a:ext cx="7448751" cy="99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Facilita la sintesi proteica regolando processi di trascrizione e traduzione </a:t>
            </a:r>
          </a:p>
          <a:p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CDB686F-2ACE-48CE-8395-C8DFC8C48704}"/>
              </a:ext>
            </a:extLst>
          </p:cNvPr>
          <p:cNvSpPr txBox="1"/>
          <p:nvPr/>
        </p:nvSpPr>
        <p:spPr>
          <a:xfrm>
            <a:off x="708660" y="3912071"/>
            <a:ext cx="61607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Inibisce il catabolismo proteico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52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6F7BCCD-3DB9-4231-995C-17C9B1FF7802}"/>
              </a:ext>
            </a:extLst>
          </p:cNvPr>
          <p:cNvSpPr/>
          <p:nvPr/>
        </p:nvSpPr>
        <p:spPr>
          <a:xfrm>
            <a:off x="1654341" y="109973"/>
            <a:ext cx="5937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Carenza di insulina</a:t>
            </a: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xmlns="" id="{3C4232A2-148A-4782-8A4E-FFF60CD0F20C}"/>
              </a:ext>
            </a:extLst>
          </p:cNvPr>
          <p:cNvSpPr/>
          <p:nvPr/>
        </p:nvSpPr>
        <p:spPr>
          <a:xfrm>
            <a:off x="2372477" y="923018"/>
            <a:ext cx="4501312" cy="726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trasporto di glucosio nelle cellule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xmlns="" id="{283F3A54-F235-4E7B-8C83-604565C27285}"/>
              </a:ext>
            </a:extLst>
          </p:cNvPr>
          <p:cNvSpPr/>
          <p:nvPr/>
        </p:nvSpPr>
        <p:spPr>
          <a:xfrm>
            <a:off x="2657477" y="1118136"/>
            <a:ext cx="194007" cy="31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8A846C02-B89B-40AA-9677-67FD75423093}"/>
              </a:ext>
            </a:extLst>
          </p:cNvPr>
          <p:cNvCxnSpPr/>
          <p:nvPr/>
        </p:nvCxnSpPr>
        <p:spPr>
          <a:xfrm flipH="1">
            <a:off x="1443414" y="1407371"/>
            <a:ext cx="709863" cy="19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4350A7D1-0C2C-4F07-846E-2F4619D9B879}"/>
              </a:ext>
            </a:extLst>
          </p:cNvPr>
          <p:cNvSpPr/>
          <p:nvPr/>
        </p:nvSpPr>
        <p:spPr>
          <a:xfrm>
            <a:off x="306729" y="1791896"/>
            <a:ext cx="1431758" cy="7512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glicemia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xmlns="" id="{0B393954-AF8D-4FB1-9C01-542C66F2B5F2}"/>
              </a:ext>
            </a:extLst>
          </p:cNvPr>
          <p:cNvSpPr/>
          <p:nvPr/>
        </p:nvSpPr>
        <p:spPr>
          <a:xfrm rot="10800000">
            <a:off x="327533" y="2016902"/>
            <a:ext cx="194007" cy="31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0393BCB9-72C6-4944-8541-05A66B8811CA}"/>
              </a:ext>
            </a:extLst>
          </p:cNvPr>
          <p:cNvCxnSpPr/>
          <p:nvPr/>
        </p:nvCxnSpPr>
        <p:spPr>
          <a:xfrm>
            <a:off x="950564" y="2626258"/>
            <a:ext cx="0" cy="360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7752F7CB-A85B-4963-8148-61E9BC80A85E}"/>
              </a:ext>
            </a:extLst>
          </p:cNvPr>
          <p:cNvSpPr/>
          <p:nvPr/>
        </p:nvSpPr>
        <p:spPr>
          <a:xfrm>
            <a:off x="147101" y="3091082"/>
            <a:ext cx="1492069" cy="726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glicosuria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4BB5E926-CEE7-453F-8885-373708DB4442}"/>
              </a:ext>
            </a:extLst>
          </p:cNvPr>
          <p:cNvSpPr/>
          <p:nvPr/>
        </p:nvSpPr>
        <p:spPr>
          <a:xfrm>
            <a:off x="4384525" y="1897277"/>
            <a:ext cx="4616875" cy="476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 energetico nelle cellule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E16ED750-2C7B-4F69-806C-07280C91340C}"/>
              </a:ext>
            </a:extLst>
          </p:cNvPr>
          <p:cNvSpPr/>
          <p:nvPr/>
        </p:nvSpPr>
        <p:spPr>
          <a:xfrm>
            <a:off x="3961192" y="2822217"/>
            <a:ext cx="2390975" cy="614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   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gluconeogenesi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xmlns="" id="{C7561AB5-111B-4852-907E-F99264317CCB}"/>
              </a:ext>
            </a:extLst>
          </p:cNvPr>
          <p:cNvSpPr/>
          <p:nvPr/>
        </p:nvSpPr>
        <p:spPr>
          <a:xfrm rot="10800000">
            <a:off x="4029828" y="3033463"/>
            <a:ext cx="170347" cy="174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="" id="{94E46BF2-5B7E-46D1-9CB0-151035B8C3FE}"/>
              </a:ext>
            </a:extLst>
          </p:cNvPr>
          <p:cNvSpPr/>
          <p:nvPr/>
        </p:nvSpPr>
        <p:spPr>
          <a:xfrm>
            <a:off x="1659680" y="2822217"/>
            <a:ext cx="2174463" cy="540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glicogenolisi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="" id="{2CDD9A04-10EC-4A58-841B-8DB57A161105}"/>
              </a:ext>
            </a:extLst>
          </p:cNvPr>
          <p:cNvCxnSpPr>
            <a:cxnSpLocks/>
          </p:cNvCxnSpPr>
          <p:nvPr/>
        </p:nvCxnSpPr>
        <p:spPr>
          <a:xfrm flipV="1">
            <a:off x="4993105" y="3600644"/>
            <a:ext cx="0" cy="359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xmlns="" id="{2D7FFAA6-22C5-48EB-81BB-5F50A0EC313B}"/>
              </a:ext>
            </a:extLst>
          </p:cNvPr>
          <p:cNvSpPr/>
          <p:nvPr/>
        </p:nvSpPr>
        <p:spPr>
          <a:xfrm>
            <a:off x="3905873" y="4988517"/>
            <a:ext cx="2174462" cy="654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precursori non glucidici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xmlns="" id="{4DD63BC9-C929-4881-B08A-15995CBF7077}"/>
              </a:ext>
            </a:extLst>
          </p:cNvPr>
          <p:cNvSpPr/>
          <p:nvPr/>
        </p:nvSpPr>
        <p:spPr>
          <a:xfrm>
            <a:off x="3905873" y="3999296"/>
            <a:ext cx="2174463" cy="540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ossalacetato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B182EF86-B63D-41FB-942C-AA646C461BA1}"/>
              </a:ext>
            </a:extLst>
          </p:cNvPr>
          <p:cNvCxnSpPr>
            <a:cxnSpLocks/>
          </p:cNvCxnSpPr>
          <p:nvPr/>
        </p:nvCxnSpPr>
        <p:spPr>
          <a:xfrm flipV="1">
            <a:off x="4993104" y="4539511"/>
            <a:ext cx="0" cy="359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D8E9BD11-F91B-496D-A22B-4E923AFFA1D6}"/>
              </a:ext>
            </a:extLst>
          </p:cNvPr>
          <p:cNvCxnSpPr>
            <a:cxnSpLocks/>
          </p:cNvCxnSpPr>
          <p:nvPr/>
        </p:nvCxnSpPr>
        <p:spPr>
          <a:xfrm>
            <a:off x="6904335" y="1347628"/>
            <a:ext cx="687591" cy="261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xmlns="" id="{EEA31B5A-C315-49BD-A11D-570086C7DBD2}"/>
              </a:ext>
            </a:extLst>
          </p:cNvPr>
          <p:cNvCxnSpPr/>
          <p:nvPr/>
        </p:nvCxnSpPr>
        <p:spPr>
          <a:xfrm flipH="1">
            <a:off x="3224463" y="2329082"/>
            <a:ext cx="1022673" cy="297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xmlns="" id="{72CA4C72-428E-4120-9113-860E84EB4B08}"/>
              </a:ext>
            </a:extLst>
          </p:cNvPr>
          <p:cNvCxnSpPr>
            <a:endCxn id="14" idx="0"/>
          </p:cNvCxnSpPr>
          <p:nvPr/>
        </p:nvCxnSpPr>
        <p:spPr>
          <a:xfrm>
            <a:off x="5090523" y="2461661"/>
            <a:ext cx="66157" cy="360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ccia in giù 46">
            <a:extLst>
              <a:ext uri="{FF2B5EF4-FFF2-40B4-BE49-F238E27FC236}">
                <a16:creationId xmlns:a16="http://schemas.microsoft.com/office/drawing/2014/main" xmlns="" id="{9B14FE02-3C95-453E-9BB7-D9805ACC25FD}"/>
              </a:ext>
            </a:extLst>
          </p:cNvPr>
          <p:cNvSpPr/>
          <p:nvPr/>
        </p:nvSpPr>
        <p:spPr>
          <a:xfrm rot="10800000">
            <a:off x="1877836" y="2987205"/>
            <a:ext cx="170347" cy="174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ED901E82-540F-4ECB-90D1-FBE270E5BF35}"/>
              </a:ext>
            </a:extLst>
          </p:cNvPr>
          <p:cNvSpPr txBox="1"/>
          <p:nvPr/>
        </p:nvSpPr>
        <p:spPr>
          <a:xfrm>
            <a:off x="6207385" y="3104638"/>
            <a:ext cx="314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Glucagone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tramite CREB aumenta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enzimi gluconeogenesi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xmlns="" id="{F58319A7-1199-4904-A9E1-56815DD41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3962" r="14162" b="5349"/>
          <a:stretch/>
        </p:blipFill>
        <p:spPr>
          <a:xfrm>
            <a:off x="6692963" y="118268"/>
            <a:ext cx="2370038" cy="781146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xmlns="" id="{B2233A95-BB31-4E7F-BD24-9A3CB697DA65}"/>
              </a:ext>
            </a:extLst>
          </p:cNvPr>
          <p:cNvSpPr txBox="1"/>
          <p:nvPr/>
        </p:nvSpPr>
        <p:spPr>
          <a:xfrm>
            <a:off x="1299662" y="5096398"/>
            <a:ext cx="253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Glucagone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tramite una proteina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chinasi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inattiva la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glicogeno </a:t>
            </a:r>
            <a:r>
              <a:rPr lang="it-IT" u="sng" dirty="0" err="1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endParaRPr lang="it-IT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onnettore curvo 58">
            <a:extLst>
              <a:ext uri="{FF2B5EF4-FFF2-40B4-BE49-F238E27FC236}">
                <a16:creationId xmlns:a16="http://schemas.microsoft.com/office/drawing/2014/main" xmlns="" id="{688FB14B-0A81-4414-9AA3-B949ACF5E5BA}"/>
              </a:ext>
            </a:extLst>
          </p:cNvPr>
          <p:cNvCxnSpPr/>
          <p:nvPr/>
        </p:nvCxnSpPr>
        <p:spPr>
          <a:xfrm rot="5400000" flipH="1" flipV="1">
            <a:off x="1846697" y="3485310"/>
            <a:ext cx="505786" cy="44350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curvo 64">
            <a:extLst>
              <a:ext uri="{FF2B5EF4-FFF2-40B4-BE49-F238E27FC236}">
                <a16:creationId xmlns:a16="http://schemas.microsoft.com/office/drawing/2014/main" xmlns="" id="{F023FAE0-31EE-4A70-9DCE-A3DD523F5D79}"/>
              </a:ext>
            </a:extLst>
          </p:cNvPr>
          <p:cNvCxnSpPr>
            <a:cxnSpLocks/>
          </p:cNvCxnSpPr>
          <p:nvPr/>
        </p:nvCxnSpPr>
        <p:spPr>
          <a:xfrm rot="16200000" flipV="1">
            <a:off x="2345657" y="4196146"/>
            <a:ext cx="1791719" cy="44731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A398E690-0029-4998-B910-ABBA5D5DBEE1}"/>
              </a:ext>
            </a:extLst>
          </p:cNvPr>
          <p:cNvSpPr txBox="1"/>
          <p:nvPr/>
        </p:nvSpPr>
        <p:spPr>
          <a:xfrm>
            <a:off x="830045" y="4147564"/>
            <a:ext cx="2741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Glucagone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attiva la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glicogeno fosforilasi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fegato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xmlns="" id="{E78C41CC-7A2D-41DC-AFAF-3A1C49463924}"/>
              </a:ext>
            </a:extLst>
          </p:cNvPr>
          <p:cNvSpPr txBox="1"/>
          <p:nvPr/>
        </p:nvSpPr>
        <p:spPr>
          <a:xfrm>
            <a:off x="6221388" y="4495313"/>
            <a:ext cx="274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Glucagone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tramite PKA inibisce la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piruvato </a:t>
            </a:r>
            <a:r>
              <a:rPr lang="it-IT" u="sng" dirty="0" err="1">
                <a:latin typeface="Arial" panose="020B0604020202020204" pitchFamily="34" charset="0"/>
                <a:cs typeface="Arial" panose="020B0604020202020204" pitchFamily="34" charset="0"/>
              </a:rPr>
              <a:t>chinasi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fegato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Connettore curvo 68">
            <a:extLst>
              <a:ext uri="{FF2B5EF4-FFF2-40B4-BE49-F238E27FC236}">
                <a16:creationId xmlns:a16="http://schemas.microsoft.com/office/drawing/2014/main" xmlns="" id="{6BB75755-7390-4DF7-A956-E6027F29556E}"/>
              </a:ext>
            </a:extLst>
          </p:cNvPr>
          <p:cNvCxnSpPr/>
          <p:nvPr/>
        </p:nvCxnSpPr>
        <p:spPr>
          <a:xfrm rot="10800000">
            <a:off x="6415088" y="3104639"/>
            <a:ext cx="659481" cy="15146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curvo 70">
            <a:extLst>
              <a:ext uri="{FF2B5EF4-FFF2-40B4-BE49-F238E27FC236}">
                <a16:creationId xmlns:a16="http://schemas.microsoft.com/office/drawing/2014/main" xmlns="" id="{24EAFFF0-BA0A-4CBC-972D-B68425F8E547}"/>
              </a:ext>
            </a:extLst>
          </p:cNvPr>
          <p:cNvCxnSpPr/>
          <p:nvPr/>
        </p:nvCxnSpPr>
        <p:spPr>
          <a:xfrm rot="16200000" flipV="1">
            <a:off x="5864419" y="3752347"/>
            <a:ext cx="872533" cy="4406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47" grpId="0" animBg="1"/>
      <p:bldP spid="51" grpId="0"/>
      <p:bldP spid="57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6F7BCCD-3DB9-4231-995C-17C9B1FF7802}"/>
              </a:ext>
            </a:extLst>
          </p:cNvPr>
          <p:cNvSpPr/>
          <p:nvPr/>
        </p:nvSpPr>
        <p:spPr>
          <a:xfrm>
            <a:off x="1654341" y="109973"/>
            <a:ext cx="5937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Carenza di insulina</a:t>
            </a: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xmlns="" id="{3C4232A2-148A-4782-8A4E-FFF60CD0F20C}"/>
              </a:ext>
            </a:extLst>
          </p:cNvPr>
          <p:cNvSpPr/>
          <p:nvPr/>
        </p:nvSpPr>
        <p:spPr>
          <a:xfrm>
            <a:off x="2372477" y="923018"/>
            <a:ext cx="4501312" cy="726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trasporto di glucosio nelle cellule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xmlns="" id="{283F3A54-F235-4E7B-8C83-604565C27285}"/>
              </a:ext>
            </a:extLst>
          </p:cNvPr>
          <p:cNvSpPr/>
          <p:nvPr/>
        </p:nvSpPr>
        <p:spPr>
          <a:xfrm>
            <a:off x="2657477" y="1118136"/>
            <a:ext cx="194007" cy="31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8A846C02-B89B-40AA-9677-67FD75423093}"/>
              </a:ext>
            </a:extLst>
          </p:cNvPr>
          <p:cNvCxnSpPr/>
          <p:nvPr/>
        </p:nvCxnSpPr>
        <p:spPr>
          <a:xfrm flipH="1">
            <a:off x="1443414" y="1407371"/>
            <a:ext cx="709863" cy="19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4350A7D1-0C2C-4F07-846E-2F4619D9B879}"/>
              </a:ext>
            </a:extLst>
          </p:cNvPr>
          <p:cNvSpPr/>
          <p:nvPr/>
        </p:nvSpPr>
        <p:spPr>
          <a:xfrm>
            <a:off x="306729" y="1791896"/>
            <a:ext cx="1431758" cy="7512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glicemia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xmlns="" id="{0B393954-AF8D-4FB1-9C01-542C66F2B5F2}"/>
              </a:ext>
            </a:extLst>
          </p:cNvPr>
          <p:cNvSpPr/>
          <p:nvPr/>
        </p:nvSpPr>
        <p:spPr>
          <a:xfrm rot="10800000">
            <a:off x="327533" y="2016902"/>
            <a:ext cx="194007" cy="31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0393BCB9-72C6-4944-8541-05A66B8811CA}"/>
              </a:ext>
            </a:extLst>
          </p:cNvPr>
          <p:cNvCxnSpPr/>
          <p:nvPr/>
        </p:nvCxnSpPr>
        <p:spPr>
          <a:xfrm>
            <a:off x="950564" y="2626258"/>
            <a:ext cx="0" cy="360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7752F7CB-A85B-4963-8148-61E9BC80A85E}"/>
              </a:ext>
            </a:extLst>
          </p:cNvPr>
          <p:cNvSpPr/>
          <p:nvPr/>
        </p:nvSpPr>
        <p:spPr>
          <a:xfrm>
            <a:off x="147101" y="3091082"/>
            <a:ext cx="1492069" cy="726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glicosuria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4BB5E926-CEE7-453F-8885-373708DB4442}"/>
              </a:ext>
            </a:extLst>
          </p:cNvPr>
          <p:cNvSpPr/>
          <p:nvPr/>
        </p:nvSpPr>
        <p:spPr>
          <a:xfrm>
            <a:off x="4384525" y="1897277"/>
            <a:ext cx="4616875" cy="476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 energetico nelle cellule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E16ED750-2C7B-4F69-806C-07280C91340C}"/>
              </a:ext>
            </a:extLst>
          </p:cNvPr>
          <p:cNvSpPr/>
          <p:nvPr/>
        </p:nvSpPr>
        <p:spPr>
          <a:xfrm>
            <a:off x="3961192" y="2822217"/>
            <a:ext cx="2390975" cy="614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   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gluconeogenesi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xmlns="" id="{C7561AB5-111B-4852-907E-F99264317CCB}"/>
              </a:ext>
            </a:extLst>
          </p:cNvPr>
          <p:cNvSpPr/>
          <p:nvPr/>
        </p:nvSpPr>
        <p:spPr>
          <a:xfrm rot="10800000">
            <a:off x="4029828" y="3033463"/>
            <a:ext cx="170347" cy="174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="" id="{94E46BF2-5B7E-46D1-9CB0-151035B8C3FE}"/>
              </a:ext>
            </a:extLst>
          </p:cNvPr>
          <p:cNvSpPr/>
          <p:nvPr/>
        </p:nvSpPr>
        <p:spPr>
          <a:xfrm>
            <a:off x="1659680" y="2822217"/>
            <a:ext cx="2174463" cy="540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glicogenolisi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="" id="{2CDD9A04-10EC-4A58-841B-8DB57A161105}"/>
              </a:ext>
            </a:extLst>
          </p:cNvPr>
          <p:cNvCxnSpPr>
            <a:cxnSpLocks/>
          </p:cNvCxnSpPr>
          <p:nvPr/>
        </p:nvCxnSpPr>
        <p:spPr>
          <a:xfrm flipV="1">
            <a:off x="4993105" y="3600644"/>
            <a:ext cx="0" cy="359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xmlns="" id="{2D7FFAA6-22C5-48EB-81BB-5F50A0EC313B}"/>
              </a:ext>
            </a:extLst>
          </p:cNvPr>
          <p:cNvSpPr/>
          <p:nvPr/>
        </p:nvSpPr>
        <p:spPr>
          <a:xfrm>
            <a:off x="3905873" y="4988517"/>
            <a:ext cx="2174462" cy="654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precursori non glucidici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xmlns="" id="{4DD63BC9-C929-4881-B08A-15995CBF7077}"/>
              </a:ext>
            </a:extLst>
          </p:cNvPr>
          <p:cNvSpPr/>
          <p:nvPr/>
        </p:nvSpPr>
        <p:spPr>
          <a:xfrm>
            <a:off x="3905873" y="3999296"/>
            <a:ext cx="2174463" cy="540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ossalacetato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B182EF86-B63D-41FB-942C-AA646C461BA1}"/>
              </a:ext>
            </a:extLst>
          </p:cNvPr>
          <p:cNvCxnSpPr>
            <a:cxnSpLocks/>
          </p:cNvCxnSpPr>
          <p:nvPr/>
        </p:nvCxnSpPr>
        <p:spPr>
          <a:xfrm flipV="1">
            <a:off x="4993104" y="4539511"/>
            <a:ext cx="0" cy="359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xmlns="" id="{613F762D-8170-415B-B94E-3F9596F3F3F6}"/>
              </a:ext>
            </a:extLst>
          </p:cNvPr>
          <p:cNvSpPr/>
          <p:nvPr/>
        </p:nvSpPr>
        <p:spPr>
          <a:xfrm>
            <a:off x="6394907" y="2833497"/>
            <a:ext cx="2749093" cy="7167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β-ossidazione acidi grassi     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xmlns="" id="{5E3118D5-3B49-45DF-B0AB-0B53A1CFA83C}"/>
              </a:ext>
            </a:extLst>
          </p:cNvPr>
          <p:cNvSpPr/>
          <p:nvPr/>
        </p:nvSpPr>
        <p:spPr>
          <a:xfrm rot="10800000">
            <a:off x="6479216" y="2955221"/>
            <a:ext cx="170347" cy="174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xmlns="" id="{5EEF1A1A-5BF9-4E62-95F3-B2C273504D5E}"/>
              </a:ext>
            </a:extLst>
          </p:cNvPr>
          <p:cNvCxnSpPr>
            <a:cxnSpLocks/>
          </p:cNvCxnSpPr>
          <p:nvPr/>
        </p:nvCxnSpPr>
        <p:spPr>
          <a:xfrm>
            <a:off x="7796222" y="3636031"/>
            <a:ext cx="0" cy="36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xmlns="" id="{D6D3CF9B-FE1C-462E-B54D-6CB3C082780F}"/>
              </a:ext>
            </a:extLst>
          </p:cNvPr>
          <p:cNvSpPr/>
          <p:nvPr/>
        </p:nvSpPr>
        <p:spPr>
          <a:xfrm>
            <a:off x="6692963" y="4085037"/>
            <a:ext cx="2174463" cy="540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Acetil-CoA</a:t>
            </a:r>
            <a:endParaRPr lang="en-GB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8983417E-F81A-43C0-89FC-871995F238EE}"/>
              </a:ext>
            </a:extLst>
          </p:cNvPr>
          <p:cNvSpPr txBox="1"/>
          <p:nvPr/>
        </p:nvSpPr>
        <p:spPr>
          <a:xfrm>
            <a:off x="5947235" y="5860984"/>
            <a:ext cx="305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* squilibrio nel fegato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D8E9BD11-F91B-496D-A22B-4E923AFFA1D6}"/>
              </a:ext>
            </a:extLst>
          </p:cNvPr>
          <p:cNvCxnSpPr>
            <a:cxnSpLocks/>
          </p:cNvCxnSpPr>
          <p:nvPr/>
        </p:nvCxnSpPr>
        <p:spPr>
          <a:xfrm>
            <a:off x="6904335" y="1347628"/>
            <a:ext cx="687591" cy="261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xmlns="" id="{EEA31B5A-C315-49BD-A11D-570086C7DBD2}"/>
              </a:ext>
            </a:extLst>
          </p:cNvPr>
          <p:cNvCxnSpPr/>
          <p:nvPr/>
        </p:nvCxnSpPr>
        <p:spPr>
          <a:xfrm flipH="1">
            <a:off x="3224463" y="2329082"/>
            <a:ext cx="1022673" cy="297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xmlns="" id="{72CA4C72-428E-4120-9113-860E84EB4B08}"/>
              </a:ext>
            </a:extLst>
          </p:cNvPr>
          <p:cNvCxnSpPr>
            <a:endCxn id="14" idx="0"/>
          </p:cNvCxnSpPr>
          <p:nvPr/>
        </p:nvCxnSpPr>
        <p:spPr>
          <a:xfrm>
            <a:off x="5090523" y="2461661"/>
            <a:ext cx="66157" cy="360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xmlns="" id="{6460DE57-4417-4C3D-9D9C-A6FDE982BAA3}"/>
              </a:ext>
            </a:extLst>
          </p:cNvPr>
          <p:cNvCxnSpPr/>
          <p:nvPr/>
        </p:nvCxnSpPr>
        <p:spPr>
          <a:xfrm>
            <a:off x="7378102" y="2461270"/>
            <a:ext cx="418120" cy="264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ccia in giù 46">
            <a:extLst>
              <a:ext uri="{FF2B5EF4-FFF2-40B4-BE49-F238E27FC236}">
                <a16:creationId xmlns:a16="http://schemas.microsoft.com/office/drawing/2014/main" xmlns="" id="{9B14FE02-3C95-453E-9BB7-D9805ACC25FD}"/>
              </a:ext>
            </a:extLst>
          </p:cNvPr>
          <p:cNvSpPr/>
          <p:nvPr/>
        </p:nvSpPr>
        <p:spPr>
          <a:xfrm rot="10800000">
            <a:off x="1877836" y="2987205"/>
            <a:ext cx="170347" cy="174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xmlns="" id="{F58319A7-1199-4904-A9E1-56815DD41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3962" r="14162" b="5349"/>
          <a:stretch/>
        </p:blipFill>
        <p:spPr>
          <a:xfrm>
            <a:off x="6692963" y="118268"/>
            <a:ext cx="2370038" cy="7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01DF8E25-87CA-4B66-B30E-A17523384548}"/>
              </a:ext>
            </a:extLst>
          </p:cNvPr>
          <p:cNvSpPr/>
          <p:nvPr/>
        </p:nvSpPr>
        <p:spPr>
          <a:xfrm>
            <a:off x="2781299" y="2049381"/>
            <a:ext cx="3547308" cy="693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Rilasciati nel torrente circolatorio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xmlns="" id="{6ADD7DF3-D49B-4EA0-A0CE-97488BAEA198}"/>
              </a:ext>
            </a:extLst>
          </p:cNvPr>
          <p:cNvCxnSpPr/>
          <p:nvPr/>
        </p:nvCxnSpPr>
        <p:spPr>
          <a:xfrm>
            <a:off x="4367463" y="1528011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6FE5CE54-3F4F-4925-A98C-CA228B359AE0}"/>
              </a:ext>
            </a:extLst>
          </p:cNvPr>
          <p:cNvSpPr/>
          <p:nvPr/>
        </p:nvSpPr>
        <p:spPr>
          <a:xfrm>
            <a:off x="2781300" y="633663"/>
            <a:ext cx="3459079" cy="830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CORPI CHETONICI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4EAAC818-8725-4EDE-8883-B898EB01D07D}"/>
              </a:ext>
            </a:extLst>
          </p:cNvPr>
          <p:cNvCxnSpPr>
            <a:cxnSpLocks/>
          </p:cNvCxnSpPr>
          <p:nvPr/>
        </p:nvCxnSpPr>
        <p:spPr>
          <a:xfrm flipH="1">
            <a:off x="2137611" y="2743201"/>
            <a:ext cx="401053" cy="26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DECB599E-49BE-42C7-9EB3-9B9CF28A18F1}"/>
              </a:ext>
            </a:extLst>
          </p:cNvPr>
          <p:cNvSpPr/>
          <p:nvPr/>
        </p:nvSpPr>
        <p:spPr>
          <a:xfrm>
            <a:off x="564483" y="3082090"/>
            <a:ext cx="3547308" cy="693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Utilizzati dal muscolo scheletrico e cardiaco 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A3BB6A2B-C751-4932-A375-70DAE27F14C6}"/>
              </a:ext>
            </a:extLst>
          </p:cNvPr>
          <p:cNvCxnSpPr>
            <a:cxnSpLocks/>
          </p:cNvCxnSpPr>
          <p:nvPr/>
        </p:nvCxnSpPr>
        <p:spPr>
          <a:xfrm>
            <a:off x="2137610" y="3940340"/>
            <a:ext cx="1" cy="34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A99A8D02-AE88-4F2D-8CAC-C13AF2F02832}"/>
              </a:ext>
            </a:extLst>
          </p:cNvPr>
          <p:cNvSpPr/>
          <p:nvPr/>
        </p:nvSpPr>
        <p:spPr>
          <a:xfrm>
            <a:off x="925430" y="4373481"/>
            <a:ext cx="2216813" cy="693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Acetil-CoA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xmlns="" id="{55D643B6-745E-42BB-85D2-8961AF6B26C2}"/>
              </a:ext>
            </a:extLst>
          </p:cNvPr>
          <p:cNvCxnSpPr>
            <a:cxnSpLocks/>
          </p:cNvCxnSpPr>
          <p:nvPr/>
        </p:nvCxnSpPr>
        <p:spPr>
          <a:xfrm>
            <a:off x="6117554" y="2785314"/>
            <a:ext cx="422105" cy="44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47FB0A54-6744-42C7-8C09-93EA2CB857C4}"/>
              </a:ext>
            </a:extLst>
          </p:cNvPr>
          <p:cNvSpPr/>
          <p:nvPr/>
        </p:nvSpPr>
        <p:spPr>
          <a:xfrm>
            <a:off x="4572000" y="3308688"/>
            <a:ext cx="3547308" cy="693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 eccesso 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EC4537A6-C163-4889-A5A9-98A1D03D0C8E}"/>
              </a:ext>
            </a:extLst>
          </p:cNvPr>
          <p:cNvCxnSpPr>
            <a:cxnSpLocks/>
          </p:cNvCxnSpPr>
          <p:nvPr/>
        </p:nvCxnSpPr>
        <p:spPr>
          <a:xfrm>
            <a:off x="7006390" y="4138866"/>
            <a:ext cx="422105" cy="44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F70484E8-4FA8-4BA7-A7D6-4333156E4A80}"/>
              </a:ext>
            </a:extLst>
          </p:cNvPr>
          <p:cNvCxnSpPr>
            <a:cxnSpLocks/>
          </p:cNvCxnSpPr>
          <p:nvPr/>
        </p:nvCxnSpPr>
        <p:spPr>
          <a:xfrm flipH="1">
            <a:off x="5460836" y="4138866"/>
            <a:ext cx="356428" cy="37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xmlns="" id="{56EC427C-B0D9-455F-A06E-EF144165B493}"/>
              </a:ext>
            </a:extLst>
          </p:cNvPr>
          <p:cNvSpPr/>
          <p:nvPr/>
        </p:nvSpPr>
        <p:spPr>
          <a:xfrm>
            <a:off x="4195014" y="4567995"/>
            <a:ext cx="2216813" cy="693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Chetonuria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xmlns="" id="{32FEED3E-A109-493D-9CD6-98983DA680E1}"/>
              </a:ext>
            </a:extLst>
          </p:cNvPr>
          <p:cNvSpPr/>
          <p:nvPr/>
        </p:nvSpPr>
        <p:spPr>
          <a:xfrm>
            <a:off x="6717131" y="4586041"/>
            <a:ext cx="2216813" cy="693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Acidosi metabolica</a:t>
            </a:r>
          </a:p>
        </p:txBody>
      </p:sp>
    </p:spTree>
    <p:extLst>
      <p:ext uri="{BB962C8B-B14F-4D97-AF65-F5344CB8AC3E}">
        <p14:creationId xmlns:p14="http://schemas.microsoft.com/office/powerpoint/2010/main" val="15404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 animBg="1"/>
      <p:bldP spid="14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42551E0-47B2-4ACD-8815-2BA655E2C41A}"/>
              </a:ext>
            </a:extLst>
          </p:cNvPr>
          <p:cNvSpPr/>
          <p:nvPr/>
        </p:nvSpPr>
        <p:spPr>
          <a:xfrm>
            <a:off x="1040130" y="98405"/>
            <a:ext cx="7063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AUTOIMMUNITA’ INSULARE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ricerca di autoanticorpi come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markers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diagnostici e prognostici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71707CDC-2719-472A-B481-FA165D3E9A0C}"/>
              </a:ext>
            </a:extLst>
          </p:cNvPr>
          <p:cNvCxnSpPr/>
          <p:nvPr/>
        </p:nvCxnSpPr>
        <p:spPr>
          <a:xfrm flipH="1">
            <a:off x="902970" y="2893573"/>
            <a:ext cx="411480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201DAD4F-C753-46D1-9558-FB0D898E548B}"/>
              </a:ext>
            </a:extLst>
          </p:cNvPr>
          <p:cNvSpPr/>
          <p:nvPr/>
        </p:nvSpPr>
        <p:spPr>
          <a:xfrm>
            <a:off x="5715" y="3221209"/>
            <a:ext cx="2205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Primo marker sierologico per DMT1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240517A4-54F0-403C-86F3-B734BC45CE16}"/>
              </a:ext>
            </a:extLst>
          </p:cNvPr>
          <p:cNvCxnSpPr>
            <a:cxnSpLocks/>
          </p:cNvCxnSpPr>
          <p:nvPr/>
        </p:nvCxnSpPr>
        <p:spPr>
          <a:xfrm>
            <a:off x="3063238" y="2845677"/>
            <a:ext cx="331470" cy="27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955AD2ED-5E9A-4EA3-A354-DA5ED2E43272}"/>
              </a:ext>
            </a:extLst>
          </p:cNvPr>
          <p:cNvSpPr/>
          <p:nvPr/>
        </p:nvSpPr>
        <p:spPr>
          <a:xfrm>
            <a:off x="2867008" y="3141745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Comprendono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xmlns="" id="{D8FEAC0D-A47C-42FF-944F-393EDDD5F1FE}"/>
              </a:ext>
            </a:extLst>
          </p:cNvPr>
          <p:cNvCxnSpPr/>
          <p:nvPr/>
        </p:nvCxnSpPr>
        <p:spPr>
          <a:xfrm flipH="1">
            <a:off x="2738420" y="3616649"/>
            <a:ext cx="331470" cy="28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xmlns="" id="{6ADAAB04-E928-4F46-9E13-8710F83D66FD}"/>
              </a:ext>
            </a:extLst>
          </p:cNvPr>
          <p:cNvSpPr/>
          <p:nvPr/>
        </p:nvSpPr>
        <p:spPr>
          <a:xfrm>
            <a:off x="1314450" y="1672771"/>
            <a:ext cx="1914523" cy="100584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Anti-insula pancreatica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xmlns="" id="{99C952A4-3416-44A5-A111-CC9EA2B15093}"/>
              </a:ext>
            </a:extLst>
          </p:cNvPr>
          <p:cNvSpPr/>
          <p:nvPr/>
        </p:nvSpPr>
        <p:spPr>
          <a:xfrm>
            <a:off x="1254443" y="3954601"/>
            <a:ext cx="2140265" cy="10058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IA2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 proteina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tirsosina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fosfatasi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780E8E0E-3D9B-4046-8D29-B53333372B25}"/>
              </a:ext>
            </a:extLst>
          </p:cNvPr>
          <p:cNvCxnSpPr>
            <a:cxnSpLocks/>
          </p:cNvCxnSpPr>
          <p:nvPr/>
        </p:nvCxnSpPr>
        <p:spPr>
          <a:xfrm>
            <a:off x="4171950" y="3590541"/>
            <a:ext cx="285750" cy="30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xmlns="" id="{0AFAE5CC-708C-498E-A03D-B8C532886223}"/>
              </a:ext>
            </a:extLst>
          </p:cNvPr>
          <p:cNvSpPr/>
          <p:nvPr/>
        </p:nvSpPr>
        <p:spPr>
          <a:xfrm>
            <a:off x="3793791" y="3954601"/>
            <a:ext cx="3178509" cy="114062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GADA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decarbossilasi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dell’acido glutammico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5CC2BFC4-7E5F-4232-8666-C9F687075980}"/>
              </a:ext>
            </a:extLst>
          </p:cNvPr>
          <p:cNvSpPr txBox="1"/>
          <p:nvPr/>
        </p:nvSpPr>
        <p:spPr>
          <a:xfrm>
            <a:off x="587660" y="5432749"/>
            <a:ext cx="333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Dosaggio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isoforma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GAD65 presente ad alti livelli nella membrana cellule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del pancreas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4122BF0F-D347-4320-96E6-0E3875ADF613}"/>
              </a:ext>
            </a:extLst>
          </p:cNvPr>
          <p:cNvSpPr txBox="1"/>
          <p:nvPr/>
        </p:nvSpPr>
        <p:spPr>
          <a:xfrm>
            <a:off x="5727033" y="5538746"/>
            <a:ext cx="3337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Associazione con aumentato rischio di sviluppare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insulino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-dipendenza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xmlns="" id="{A241FD2E-7080-4A9F-8389-261FACE1D63D}"/>
              </a:ext>
            </a:extLst>
          </p:cNvPr>
          <p:cNvSpPr/>
          <p:nvPr/>
        </p:nvSpPr>
        <p:spPr>
          <a:xfrm>
            <a:off x="6562326" y="1680174"/>
            <a:ext cx="1914523" cy="100584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IAA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Anti-insulina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Connettore a gomito 38">
            <a:extLst>
              <a:ext uri="{FF2B5EF4-FFF2-40B4-BE49-F238E27FC236}">
                <a16:creationId xmlns:a16="http://schemas.microsoft.com/office/drawing/2014/main" xmlns="" id="{74B9E91C-2858-4059-84CE-555BD57ED07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02322" y="5183713"/>
            <a:ext cx="399083" cy="3180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a gomito 42">
            <a:extLst>
              <a:ext uri="{FF2B5EF4-FFF2-40B4-BE49-F238E27FC236}">
                <a16:creationId xmlns:a16="http://schemas.microsoft.com/office/drawing/2014/main" xmlns="" id="{B7EC6143-21F6-45E9-B1FF-524CCAB416CD}"/>
              </a:ext>
            </a:extLst>
          </p:cNvPr>
          <p:cNvCxnSpPr>
            <a:cxnSpLocks/>
          </p:cNvCxnSpPr>
          <p:nvPr/>
        </p:nvCxnSpPr>
        <p:spPr>
          <a:xfrm>
            <a:off x="5350210" y="5157220"/>
            <a:ext cx="415993" cy="410972"/>
          </a:xfrm>
          <a:prstGeom prst="bentConnector3">
            <a:avLst>
              <a:gd name="adj1" fmla="val 384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173D0BFD-114C-48D4-B89C-361C0FB37500}"/>
              </a:ext>
            </a:extLst>
          </p:cNvPr>
          <p:cNvSpPr/>
          <p:nvPr/>
        </p:nvSpPr>
        <p:spPr>
          <a:xfrm>
            <a:off x="1100890" y="1488915"/>
            <a:ext cx="6942219" cy="9925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Caratterizzazione molecolare e determinazione del titolo anticorpale dei GADA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2DEB9523-2177-4398-BC0B-33B89CF5AEBC}"/>
              </a:ext>
            </a:extLst>
          </p:cNvPr>
          <p:cNvSpPr/>
          <p:nvPr/>
        </p:nvSpPr>
        <p:spPr>
          <a:xfrm>
            <a:off x="1118935" y="3447065"/>
            <a:ext cx="6924173" cy="14016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Comprendere ruolo patogenetico del processo autoimmune e predire la futura </a:t>
            </a:r>
            <a:r>
              <a:rPr lang="it-I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insulino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-dipendenza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047E997C-E427-4565-9657-B7C524DDFD3E}"/>
              </a:ext>
            </a:extLst>
          </p:cNvPr>
          <p:cNvSpPr/>
          <p:nvPr/>
        </p:nvSpPr>
        <p:spPr>
          <a:xfrm>
            <a:off x="4343400" y="2686063"/>
            <a:ext cx="457200" cy="589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CBE6760-563A-47F1-934F-69A070D9A2B0}"/>
              </a:ext>
            </a:extLst>
          </p:cNvPr>
          <p:cNvSpPr txBox="1"/>
          <p:nvPr/>
        </p:nvSpPr>
        <p:spPr>
          <a:xfrm>
            <a:off x="1997241" y="200193"/>
            <a:ext cx="514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DIABETE LADA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5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81B17C6-63BB-4F6B-89EA-E5828225A109}"/>
              </a:ext>
            </a:extLst>
          </p:cNvPr>
          <p:cNvSpPr txBox="1"/>
          <p:nvPr/>
        </p:nvSpPr>
        <p:spPr>
          <a:xfrm>
            <a:off x="1124586" y="29748"/>
            <a:ext cx="6972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DIVERSI TIPI DI DIABETE MELLITO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xmlns="" id="{03CF82BE-CC98-4F19-A099-D33ECA1BCAD7}"/>
              </a:ext>
            </a:extLst>
          </p:cNvPr>
          <p:cNvSpPr/>
          <p:nvPr/>
        </p:nvSpPr>
        <p:spPr>
          <a:xfrm rot="2172594">
            <a:off x="1309140" y="538139"/>
            <a:ext cx="651510" cy="965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5E5BFBD-364B-4682-B7B9-A2E32637B163}"/>
              </a:ext>
            </a:extLst>
          </p:cNvPr>
          <p:cNvSpPr txBox="1"/>
          <p:nvPr/>
        </p:nvSpPr>
        <p:spPr>
          <a:xfrm>
            <a:off x="3340097" y="4341703"/>
            <a:ext cx="254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LADA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A47D8DE-A92D-4F20-A33C-B6C0C5DD0BE4}"/>
              </a:ext>
            </a:extLst>
          </p:cNvPr>
          <p:cNvSpPr txBox="1"/>
          <p:nvPr/>
        </p:nvSpPr>
        <p:spPr>
          <a:xfrm>
            <a:off x="6381241" y="142697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TIPO 2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xmlns="" id="{1901DD58-D4A2-470B-81EA-12C9EAC8BC98}"/>
              </a:ext>
            </a:extLst>
          </p:cNvPr>
          <p:cNvSpPr/>
          <p:nvPr/>
        </p:nvSpPr>
        <p:spPr>
          <a:xfrm rot="19512563">
            <a:off x="7002147" y="538511"/>
            <a:ext cx="651510" cy="965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2FB11DB-4957-45FD-9A58-A945ECF4195D}"/>
              </a:ext>
            </a:extLst>
          </p:cNvPr>
          <p:cNvSpPr txBox="1"/>
          <p:nvPr/>
        </p:nvSpPr>
        <p:spPr>
          <a:xfrm>
            <a:off x="85084" y="1882858"/>
            <a:ext cx="328041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Giovanile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Insulina deficienza: cellule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del pancreas vengono distrutte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Presenza di autoanticorpi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ICA e GADA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Terapia: somministrazione di insulina sin dall’esordio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2FE751C-DF1C-4818-B51F-4A34A78EFE4F}"/>
              </a:ext>
            </a:extLst>
          </p:cNvPr>
          <p:cNvSpPr txBox="1"/>
          <p:nvPr/>
        </p:nvSpPr>
        <p:spPr>
          <a:xfrm>
            <a:off x="5855213" y="1882858"/>
            <a:ext cx="32804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Dell’adulto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Insulino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-resistenza: carenza recettori insulina o disfunzioni interazioni insulina e recettore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Terapia: dieta, esercizio fisico, farmaci orali ipoglicemizzanti</a:t>
            </a:r>
          </a:p>
          <a:p>
            <a:endParaRPr lang="en-GB" dirty="0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AA4BB127-FE53-4AB2-94EA-0A4AE8800EE8}"/>
              </a:ext>
            </a:extLst>
          </p:cNvPr>
          <p:cNvSpPr/>
          <p:nvPr/>
        </p:nvSpPr>
        <p:spPr>
          <a:xfrm>
            <a:off x="4257986" y="854734"/>
            <a:ext cx="746333" cy="3353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6278FD-47C2-492E-97F2-DD2D20D0BCAA}"/>
              </a:ext>
            </a:extLst>
          </p:cNvPr>
          <p:cNvSpPr txBox="1"/>
          <p:nvPr/>
        </p:nvSpPr>
        <p:spPr>
          <a:xfrm>
            <a:off x="0" y="148778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TIPO 1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1989FD0-4E85-44D2-A68A-23CE004BCD7A}"/>
              </a:ext>
            </a:extLst>
          </p:cNvPr>
          <p:cNvSpPr txBox="1"/>
          <p:nvPr/>
        </p:nvSpPr>
        <p:spPr>
          <a:xfrm>
            <a:off x="3665358" y="4868290"/>
            <a:ext cx="2677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Dell’adulto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Forma di diabete </a:t>
            </a:r>
            <a:r>
              <a:rPr lang="it-IT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autoimmune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 lenta evoluzione verso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isulino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-dipendenza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E51C0C3-F9EC-443A-AD88-9601F88FEF4A}"/>
              </a:ext>
            </a:extLst>
          </p:cNvPr>
          <p:cNvSpPr txBox="1"/>
          <p:nvPr/>
        </p:nvSpPr>
        <p:spPr>
          <a:xfrm>
            <a:off x="1981200" y="109766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DIABETE LADA</a:t>
            </a:r>
          </a:p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patogenesi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FDB656CE-DF0C-45DE-A64B-65CE4004A7BE}"/>
              </a:ext>
            </a:extLst>
          </p:cNvPr>
          <p:cNvSpPr/>
          <p:nvPr/>
        </p:nvSpPr>
        <p:spPr>
          <a:xfrm>
            <a:off x="205740" y="1484462"/>
            <a:ext cx="1988820" cy="850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Pazienti adulti con iperglicemia 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0D8CF0A8-71FA-4ADE-9EE7-DA1A28FD77BB}"/>
              </a:ext>
            </a:extLst>
          </p:cNvPr>
          <p:cNvSpPr/>
          <p:nvPr/>
        </p:nvSpPr>
        <p:spPr>
          <a:xfrm>
            <a:off x="3101332" y="1475743"/>
            <a:ext cx="1988820" cy="8911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 di DMT2 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xmlns="" id="{A7188242-A947-4829-A15E-CC138E07FCD7}"/>
              </a:ext>
            </a:extLst>
          </p:cNvPr>
          <p:cNvSpPr/>
          <p:nvPr/>
        </p:nvSpPr>
        <p:spPr>
          <a:xfrm>
            <a:off x="5269218" y="1783308"/>
            <a:ext cx="548640" cy="233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="" id="{48023F88-7A64-4620-8C44-528866C677D2}"/>
              </a:ext>
            </a:extLst>
          </p:cNvPr>
          <p:cNvSpPr/>
          <p:nvPr/>
        </p:nvSpPr>
        <p:spPr>
          <a:xfrm>
            <a:off x="5996924" y="1456425"/>
            <a:ext cx="2395855" cy="1096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terapia insulinica per almeno 6 mesi dalla diagnosi clinica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xmlns="" id="{3E0F102C-982C-434D-A726-0637BADFBFC0}"/>
              </a:ext>
            </a:extLst>
          </p:cNvPr>
          <p:cNvSpPr/>
          <p:nvPr/>
        </p:nvSpPr>
        <p:spPr>
          <a:xfrm>
            <a:off x="205740" y="2972170"/>
            <a:ext cx="1988820" cy="850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farmaci orali ipoglicemizzanti inefficaci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xmlns="" id="{230E62E7-8DD5-4EF8-BC3C-AA203AC6A2F6}"/>
              </a:ext>
            </a:extLst>
          </p:cNvPr>
          <p:cNvSpPr/>
          <p:nvPr/>
        </p:nvSpPr>
        <p:spPr>
          <a:xfrm>
            <a:off x="2358374" y="1830875"/>
            <a:ext cx="548640" cy="233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xmlns="" id="{65764325-AD6C-44E9-83A2-3DA985E49E49}"/>
              </a:ext>
            </a:extLst>
          </p:cNvPr>
          <p:cNvSpPr/>
          <p:nvPr/>
        </p:nvSpPr>
        <p:spPr>
          <a:xfrm>
            <a:off x="2373626" y="3195577"/>
            <a:ext cx="548640" cy="233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xmlns="" id="{DDAB168F-EAD6-4F49-8C46-DD59257568CE}"/>
              </a:ext>
            </a:extLst>
          </p:cNvPr>
          <p:cNvSpPr/>
          <p:nvPr/>
        </p:nvSpPr>
        <p:spPr>
          <a:xfrm>
            <a:off x="3101332" y="2967811"/>
            <a:ext cx="1988820" cy="8911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Presenza di autoanticorpi GADA</a:t>
            </a: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xmlns="" id="{4A583334-7A53-4683-A922-4EA25438159D}"/>
              </a:ext>
            </a:extLst>
          </p:cNvPr>
          <p:cNvSpPr/>
          <p:nvPr/>
        </p:nvSpPr>
        <p:spPr>
          <a:xfrm>
            <a:off x="5269218" y="3279963"/>
            <a:ext cx="548640" cy="233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xmlns="" id="{AFA80A4F-E75B-479E-BCFB-28CE8B08041C}"/>
              </a:ext>
            </a:extLst>
          </p:cNvPr>
          <p:cNvSpPr/>
          <p:nvPr/>
        </p:nvSpPr>
        <p:spPr>
          <a:xfrm>
            <a:off x="5996924" y="3021420"/>
            <a:ext cx="1988820" cy="8911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Distruzione cellule β pancreas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xmlns="" id="{B50AE840-93A1-4326-AC81-A4B22313DFB5}"/>
              </a:ext>
            </a:extLst>
          </p:cNvPr>
          <p:cNvSpPr/>
          <p:nvPr/>
        </p:nvSpPr>
        <p:spPr>
          <a:xfrm rot="5400000">
            <a:off x="6803819" y="4132983"/>
            <a:ext cx="548640" cy="233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xmlns="" id="{1690E0FA-F024-48DA-91B4-43304EB5BA06}"/>
              </a:ext>
            </a:extLst>
          </p:cNvPr>
          <p:cNvSpPr/>
          <p:nvPr/>
        </p:nvSpPr>
        <p:spPr>
          <a:xfrm>
            <a:off x="5996924" y="4651745"/>
            <a:ext cx="1988820" cy="8911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 insulina</a:t>
            </a:r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xmlns="" id="{1290ED52-76C6-438F-9492-FE38E0CDF0A7}"/>
              </a:ext>
            </a:extLst>
          </p:cNvPr>
          <p:cNvSpPr/>
          <p:nvPr/>
        </p:nvSpPr>
        <p:spPr>
          <a:xfrm rot="5400000">
            <a:off x="4812614" y="4662413"/>
            <a:ext cx="555076" cy="824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xmlns="" id="{58255508-E598-429D-BA05-14A2FCBAB565}"/>
              </a:ext>
            </a:extLst>
          </p:cNvPr>
          <p:cNvSpPr/>
          <p:nvPr/>
        </p:nvSpPr>
        <p:spPr>
          <a:xfrm>
            <a:off x="2373626" y="4674327"/>
            <a:ext cx="1988820" cy="89115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Necessaria terapia insulinica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820ABA5F-1303-4E5A-A78A-573B842F1024}"/>
              </a:ext>
            </a:extLst>
          </p:cNvPr>
          <p:cNvSpPr txBox="1"/>
          <p:nvPr/>
        </p:nvSpPr>
        <p:spPr>
          <a:xfrm>
            <a:off x="5385802" y="2931123"/>
            <a:ext cx="23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6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6E9E4E2-4AA2-4507-BAF8-2CD18D77D85E}"/>
              </a:ext>
            </a:extLst>
          </p:cNvPr>
          <p:cNvSpPr txBox="1"/>
          <p:nvPr/>
        </p:nvSpPr>
        <p:spPr>
          <a:xfrm>
            <a:off x="612775" y="309094"/>
            <a:ext cx="748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OMEOSTASI DELLA GLICEMIA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48E4E6C-9F8A-42FF-8E94-F5F55046B87A}"/>
              </a:ext>
            </a:extLst>
          </p:cNvPr>
          <p:cNvSpPr txBox="1"/>
          <p:nvPr/>
        </p:nvSpPr>
        <p:spPr>
          <a:xfrm>
            <a:off x="527050" y="1157353"/>
            <a:ext cx="808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Valori normali compresi </a:t>
            </a:r>
            <a:r>
              <a:rPr lang="it-IT" sz="2800">
                <a:latin typeface="Arial" panose="020B0604020202020204" pitchFamily="34" charset="0"/>
                <a:cs typeface="Arial" panose="020B0604020202020204" pitchFamily="34" charset="0"/>
              </a:rPr>
              <a:t>tra 70-110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mg/dl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C1A66D1-A7E7-49C6-9795-36B532FD8B60}"/>
              </a:ext>
            </a:extLst>
          </p:cNvPr>
          <p:cNvSpPr txBox="1"/>
          <p:nvPr/>
        </p:nvSpPr>
        <p:spPr>
          <a:xfrm>
            <a:off x="527050" y="2101051"/>
            <a:ext cx="808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Controllo ormonale dell’omeostasi glicemica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63D7C45E-C39E-4DEA-A588-1C35F485D4EC}"/>
              </a:ext>
            </a:extLst>
          </p:cNvPr>
          <p:cNvCxnSpPr/>
          <p:nvPr/>
        </p:nvCxnSpPr>
        <p:spPr>
          <a:xfrm flipH="1">
            <a:off x="1676400" y="2692693"/>
            <a:ext cx="571500" cy="46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E8FA79E-9560-474B-BF2C-33FC7B56E617}"/>
              </a:ext>
            </a:extLst>
          </p:cNvPr>
          <p:cNvSpPr txBox="1"/>
          <p:nvPr/>
        </p:nvSpPr>
        <p:spPr>
          <a:xfrm>
            <a:off x="368300" y="3136944"/>
            <a:ext cx="318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Ormoni IPOGLICEMIZZANTI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5139291B-2A9E-43AD-88AA-D156D4D2F415}"/>
              </a:ext>
            </a:extLst>
          </p:cNvPr>
          <p:cNvSpPr txBox="1"/>
          <p:nvPr/>
        </p:nvSpPr>
        <p:spPr>
          <a:xfrm>
            <a:off x="4927600" y="3253196"/>
            <a:ext cx="332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Ormoni IPERGLICEMIZZANTI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xmlns="" id="{0E640997-E6C1-4D5D-BF9B-755AE85CA3D8}"/>
              </a:ext>
            </a:extLst>
          </p:cNvPr>
          <p:cNvSpPr/>
          <p:nvPr/>
        </p:nvSpPr>
        <p:spPr>
          <a:xfrm>
            <a:off x="828675" y="4139087"/>
            <a:ext cx="1974683" cy="123235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INSULINA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xmlns="" id="{3FFC06C7-A30D-412E-BA31-839ADFBB725E}"/>
              </a:ext>
            </a:extLst>
          </p:cNvPr>
          <p:cNvSpPr/>
          <p:nvPr/>
        </p:nvSpPr>
        <p:spPr>
          <a:xfrm>
            <a:off x="4927601" y="4084193"/>
            <a:ext cx="2507916" cy="112090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GLUCAGONE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GH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43369F58-7D2A-442F-9737-E37B6E21DB04}"/>
              </a:ext>
            </a:extLst>
          </p:cNvPr>
          <p:cNvSpPr/>
          <p:nvPr/>
        </p:nvSpPr>
        <p:spPr>
          <a:xfrm>
            <a:off x="5481002" y="5200297"/>
            <a:ext cx="3494556" cy="154495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GLUCOCORTICOIDI E ADRENALINA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xmlns="" id="{C0DA5679-38AD-4B6F-A05D-6C38CF2CABA2}"/>
              </a:ext>
            </a:extLst>
          </p:cNvPr>
          <p:cNvCxnSpPr>
            <a:cxnSpLocks/>
          </p:cNvCxnSpPr>
          <p:nvPr/>
        </p:nvCxnSpPr>
        <p:spPr>
          <a:xfrm>
            <a:off x="5311301" y="2670279"/>
            <a:ext cx="553402" cy="536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6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E4DFB32-D6D7-48F2-89FF-239CA1242FA0}"/>
              </a:ext>
            </a:extLst>
          </p:cNvPr>
          <p:cNvSpPr txBox="1"/>
          <p:nvPr/>
        </p:nvSpPr>
        <p:spPr>
          <a:xfrm>
            <a:off x="1993900" y="39968"/>
            <a:ext cx="483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INSULINA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622D678-8B2B-4F8E-9EFF-888BFFCBD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" y="933999"/>
            <a:ext cx="3870325" cy="28233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B011CF5-7B2C-4D65-B6B8-4C1344727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149" y="3757336"/>
            <a:ext cx="2358202" cy="29184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5B695B0-3291-416A-9C0F-B6A72F4A1188}"/>
              </a:ext>
            </a:extLst>
          </p:cNvPr>
          <p:cNvSpPr txBox="1"/>
          <p:nvPr/>
        </p:nvSpPr>
        <p:spPr>
          <a:xfrm>
            <a:off x="5274072" y="533819"/>
            <a:ext cx="35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Secrezione dell’insulina dalle cellule β pancreas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17B25C0-0285-4D25-B3FD-818DF91F041A}"/>
              </a:ext>
            </a:extLst>
          </p:cNvPr>
          <p:cNvSpPr txBox="1"/>
          <p:nvPr/>
        </p:nvSpPr>
        <p:spPr>
          <a:xfrm>
            <a:off x="429021" y="563892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Biosintesi e maturazione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E74EF7A-9A0C-42C6-9FD5-936D7775C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072" y="1154320"/>
            <a:ext cx="3221038" cy="314730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76B2E52-AFCB-4D86-8CB1-F6665284FEA4}"/>
              </a:ext>
            </a:extLst>
          </p:cNvPr>
          <p:cNvSpPr txBox="1"/>
          <p:nvPr/>
        </p:nvSpPr>
        <p:spPr>
          <a:xfrm>
            <a:off x="490140" y="4486308"/>
            <a:ext cx="2698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Recettore dell’insulina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7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4BF9DA1-87BC-452D-8C38-C186BFC0073D}"/>
              </a:ext>
            </a:extLst>
          </p:cNvPr>
          <p:cNvSpPr txBox="1"/>
          <p:nvPr/>
        </p:nvSpPr>
        <p:spPr>
          <a:xfrm>
            <a:off x="1605915" y="153677"/>
            <a:ext cx="618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AZIONI DELL’INSULINA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xmlns="" id="{58F16954-AC58-467E-8ED7-449945015BCF}"/>
              </a:ext>
            </a:extLst>
          </p:cNvPr>
          <p:cNvSpPr/>
          <p:nvPr/>
        </p:nvSpPr>
        <p:spPr>
          <a:xfrm>
            <a:off x="0" y="857251"/>
            <a:ext cx="3094990" cy="10182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Trasporto del glucosio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64CD12A0-FC60-4951-B137-CD1F0428B182}"/>
              </a:ext>
            </a:extLst>
          </p:cNvPr>
          <p:cNvSpPr/>
          <p:nvPr/>
        </p:nvSpPr>
        <p:spPr>
          <a:xfrm>
            <a:off x="1547495" y="3971443"/>
            <a:ext cx="1853598" cy="77473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GLICOLISI 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C1980C6F-7DE7-4621-8964-FCD635225C27}"/>
              </a:ext>
            </a:extLst>
          </p:cNvPr>
          <p:cNvSpPr/>
          <p:nvPr/>
        </p:nvSpPr>
        <p:spPr>
          <a:xfrm>
            <a:off x="2480310" y="2292898"/>
            <a:ext cx="4171950" cy="113609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 sui metabolismi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9A4027FA-AAFF-4872-B2D4-125E0332F64B}"/>
              </a:ext>
            </a:extLst>
          </p:cNvPr>
          <p:cNvSpPr/>
          <p:nvPr/>
        </p:nvSpPr>
        <p:spPr>
          <a:xfrm>
            <a:off x="5400642" y="3763020"/>
            <a:ext cx="3009900" cy="113609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DEL GLICOGENO 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xmlns="" id="{B6D8CE53-A6C9-46BC-B41E-20B65F99D7CB}"/>
              </a:ext>
            </a:extLst>
          </p:cNvPr>
          <p:cNvSpPr/>
          <p:nvPr/>
        </p:nvSpPr>
        <p:spPr>
          <a:xfrm>
            <a:off x="826770" y="5152796"/>
            <a:ext cx="3009900" cy="91665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ACIDI GRASSI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="" id="{E70BC27D-7EE8-408A-BE15-81E4CD5036A4}"/>
              </a:ext>
            </a:extLst>
          </p:cNvPr>
          <p:cNvSpPr/>
          <p:nvPr/>
        </p:nvSpPr>
        <p:spPr>
          <a:xfrm>
            <a:off x="4159885" y="857251"/>
            <a:ext cx="4739639" cy="101827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GLUT4 nei tessuti muscolare cardiaco, scheletrico e adiposo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CB2B516B-69EF-4F01-87A0-BCFB6AA4F25E}"/>
              </a:ext>
            </a:extLst>
          </p:cNvPr>
          <p:cNvCxnSpPr/>
          <p:nvPr/>
        </p:nvCxnSpPr>
        <p:spPr>
          <a:xfrm flipV="1">
            <a:off x="4464684" y="925558"/>
            <a:ext cx="0" cy="3213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xmlns="" id="{826E14E3-E07D-41D8-BBBC-94CFC4E069BE}"/>
              </a:ext>
            </a:extLst>
          </p:cNvPr>
          <p:cNvSpPr/>
          <p:nvPr/>
        </p:nvSpPr>
        <p:spPr>
          <a:xfrm>
            <a:off x="4780915" y="5288628"/>
            <a:ext cx="3009900" cy="916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 PROTEICO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xmlns="" id="{E3A291FD-E555-4AFC-B74F-23D0E235CC0A}"/>
              </a:ext>
            </a:extLst>
          </p:cNvPr>
          <p:cNvCxnSpPr>
            <a:cxnSpLocks/>
          </p:cNvCxnSpPr>
          <p:nvPr/>
        </p:nvCxnSpPr>
        <p:spPr>
          <a:xfrm>
            <a:off x="3232117" y="1246878"/>
            <a:ext cx="7359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xmlns="" id="{32952A70-9F9F-4416-B64F-D46AE8C13D28}"/>
              </a:ext>
            </a:extLst>
          </p:cNvPr>
          <p:cNvCxnSpPr>
            <a:cxnSpLocks/>
          </p:cNvCxnSpPr>
          <p:nvPr/>
        </p:nvCxnSpPr>
        <p:spPr>
          <a:xfrm>
            <a:off x="4448776" y="3428993"/>
            <a:ext cx="0" cy="468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5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1F7A516-CD01-4C22-90DA-9C4327B8149A}"/>
              </a:ext>
            </a:extLst>
          </p:cNvPr>
          <p:cNvSpPr txBox="1"/>
          <p:nvPr/>
        </p:nvSpPr>
        <p:spPr>
          <a:xfrm>
            <a:off x="1428750" y="208171"/>
            <a:ext cx="656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Regolazione della GLICOLISI </a:t>
            </a:r>
            <a:r>
              <a:rPr lang="it-IT" sz="2800" u="sng" dirty="0">
                <a:latin typeface="Arial" panose="020B0604020202020204" pitchFamily="34" charset="0"/>
                <a:cs typeface="Arial" panose="020B0604020202020204" pitchFamily="34" charset="0"/>
              </a:rPr>
              <a:t>nel fegato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44E945A-C263-473E-944E-A9B6369B8ABB}"/>
              </a:ext>
            </a:extLst>
          </p:cNvPr>
          <p:cNvSpPr txBox="1"/>
          <p:nvPr/>
        </p:nvSpPr>
        <p:spPr>
          <a:xfrm>
            <a:off x="256540" y="1987681"/>
            <a:ext cx="622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Regolazione della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fosfofruttochinasi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tramite F26BP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15AFE86-A400-47CA-B232-6A360B183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26" r="59871" b="36292"/>
          <a:stretch/>
        </p:blipFill>
        <p:spPr>
          <a:xfrm>
            <a:off x="410436" y="5093464"/>
            <a:ext cx="3715033" cy="135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D43610A-3869-410B-95FD-BC55C91294A4}"/>
              </a:ext>
            </a:extLst>
          </p:cNvPr>
          <p:cNvSpPr txBox="1"/>
          <p:nvPr/>
        </p:nvSpPr>
        <p:spPr>
          <a:xfrm>
            <a:off x="256540" y="1088134"/>
            <a:ext cx="5904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Aumento espressione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glucochinasi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G6P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4052A22B-732C-469E-A5BE-A7404CC9E42D}"/>
              </a:ext>
            </a:extLst>
          </p:cNvPr>
          <p:cNvSpPr/>
          <p:nvPr/>
        </p:nvSpPr>
        <p:spPr>
          <a:xfrm rot="10800000">
            <a:off x="4572000" y="1161657"/>
            <a:ext cx="182880" cy="211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27FC186-B1B4-417C-A092-AF5A6B540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929" y="2683510"/>
            <a:ext cx="4529721" cy="3487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057F3BAF-E329-4C18-AD2C-B19EE6472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69" y="2683510"/>
            <a:ext cx="3645568" cy="2165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465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6CC0631-61D7-46E8-BC9C-E3CC169D2C7A}"/>
              </a:ext>
            </a:extLst>
          </p:cNvPr>
          <p:cNvSpPr txBox="1"/>
          <p:nvPr/>
        </p:nvSpPr>
        <p:spPr>
          <a:xfrm>
            <a:off x="200025" y="98611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Regolazione del METABOLISMO DEL GLICOGENO </a:t>
            </a:r>
            <a:r>
              <a:rPr lang="it-IT" sz="2800" u="sng" dirty="0">
                <a:latin typeface="Arial" panose="020B0604020202020204" pitchFamily="34" charset="0"/>
                <a:cs typeface="Arial" panose="020B0604020202020204" pitchFamily="34" charset="0"/>
              </a:rPr>
              <a:t>nel fegato e nel muscolo</a:t>
            </a:r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A0B820C-A7B6-42D1-9802-DADA2D34B961}"/>
              </a:ext>
            </a:extLst>
          </p:cNvPr>
          <p:cNvSpPr txBox="1"/>
          <p:nvPr/>
        </p:nvSpPr>
        <p:spPr>
          <a:xfrm>
            <a:off x="247651" y="1181848"/>
            <a:ext cx="823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Regolazione della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Glicogeno fosforilasi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Glicogeno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909573B-3D49-45F3-BE57-6806EC6D8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6" t="1946" r="7264" b="2763"/>
          <a:stretch/>
        </p:blipFill>
        <p:spPr>
          <a:xfrm>
            <a:off x="4429004" y="2665195"/>
            <a:ext cx="4714996" cy="40941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F2D77B4-AE88-4B86-BE3D-C87BB42415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6" t="2399" b="3133"/>
          <a:stretch/>
        </p:blipFill>
        <p:spPr>
          <a:xfrm>
            <a:off x="146289" y="3429000"/>
            <a:ext cx="4218067" cy="2610609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560BE048-BC94-43F2-8B50-ED0AB37D8107}"/>
              </a:ext>
            </a:extLst>
          </p:cNvPr>
          <p:cNvCxnSpPr>
            <a:cxnSpLocks/>
          </p:cNvCxnSpPr>
          <p:nvPr/>
        </p:nvCxnSpPr>
        <p:spPr>
          <a:xfrm>
            <a:off x="3681663" y="1581958"/>
            <a:ext cx="0" cy="319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C1705BDF-C778-4792-A02E-A15562261DD6}"/>
              </a:ext>
            </a:extLst>
          </p:cNvPr>
          <p:cNvCxnSpPr>
            <a:cxnSpLocks/>
          </p:cNvCxnSpPr>
          <p:nvPr/>
        </p:nvCxnSpPr>
        <p:spPr>
          <a:xfrm>
            <a:off x="6444916" y="1581958"/>
            <a:ext cx="0" cy="319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F2C592CE-E56C-4FCC-8774-4D1DEA0D73BF}"/>
              </a:ext>
            </a:extLst>
          </p:cNvPr>
          <p:cNvSpPr txBox="1"/>
          <p:nvPr/>
        </p:nvSpPr>
        <p:spPr>
          <a:xfrm>
            <a:off x="2081464" y="1895323"/>
            <a:ext cx="300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Demolizione glicogeno</a:t>
            </a:r>
            <a:endParaRPr lang="en-GB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C8A19725-4402-437D-960F-2348B2162774}"/>
              </a:ext>
            </a:extLst>
          </p:cNvPr>
          <p:cNvSpPr txBox="1"/>
          <p:nvPr/>
        </p:nvSpPr>
        <p:spPr>
          <a:xfrm>
            <a:off x="5756114" y="1895323"/>
            <a:ext cx="271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Sintesi glicogeno</a:t>
            </a:r>
            <a:endParaRPr lang="en-GB" dirty="0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xmlns="" id="{5E3633E2-E9C1-49B4-BD70-31B9A76914B9}"/>
              </a:ext>
            </a:extLst>
          </p:cNvPr>
          <p:cNvSpPr/>
          <p:nvPr/>
        </p:nvSpPr>
        <p:spPr>
          <a:xfrm>
            <a:off x="2179015" y="1894116"/>
            <a:ext cx="242044" cy="304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xmlns="" id="{0EFE9CEF-0DE3-4B36-A161-C2781A00B116}"/>
              </a:ext>
            </a:extLst>
          </p:cNvPr>
          <p:cNvSpPr/>
          <p:nvPr/>
        </p:nvSpPr>
        <p:spPr>
          <a:xfrm rot="10800000">
            <a:off x="6054438" y="1936817"/>
            <a:ext cx="242044" cy="304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8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1DCFE7-B55A-442C-8CF0-A3D1A7A03E2C}"/>
              </a:ext>
            </a:extLst>
          </p:cNvPr>
          <p:cNvSpPr/>
          <p:nvPr/>
        </p:nvSpPr>
        <p:spPr>
          <a:xfrm>
            <a:off x="0" y="249476"/>
            <a:ext cx="913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Regolazione del METABOLISMO DEGLI ACIDI GRASSI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BAD378B-43AA-4C6D-9281-AA83CFB86E99}"/>
              </a:ext>
            </a:extLst>
          </p:cNvPr>
          <p:cNvSpPr txBox="1"/>
          <p:nvPr/>
        </p:nvSpPr>
        <p:spPr>
          <a:xfrm>
            <a:off x="185736" y="1415729"/>
            <a:ext cx="4425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  LIPOPROTEINA LIPASI ORMONE SENSIBILE e della PERILIPINA mediante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defosforilazione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nel tessuto adiposo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DA3B555-7DBE-4AE3-B1E5-8CEA994A7F90}"/>
              </a:ext>
            </a:extLst>
          </p:cNvPr>
          <p:cNvSpPr txBox="1"/>
          <p:nvPr/>
        </p:nvSpPr>
        <p:spPr>
          <a:xfrm>
            <a:off x="268342" y="4132912"/>
            <a:ext cx="4166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ACETIL COA CARBOSSILASI nel fegato tramite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defosforilazione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del sito attivo dell’enzima e promuovendo quindi la sintesi di acidi grassi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D7DA8403-DB24-4849-83DF-4CD7B9E22197}"/>
              </a:ext>
            </a:extLst>
          </p:cNvPr>
          <p:cNvCxnSpPr/>
          <p:nvPr/>
        </p:nvCxnSpPr>
        <p:spPr>
          <a:xfrm flipV="1">
            <a:off x="387403" y="4085932"/>
            <a:ext cx="0" cy="32132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0DF868E0-22C1-4722-8CB6-CCFFEE57D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9" t="2590"/>
          <a:stretch/>
        </p:blipFill>
        <p:spPr>
          <a:xfrm>
            <a:off x="6115049" y="3980971"/>
            <a:ext cx="1965961" cy="283373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4EE7DF45-99EE-4E30-97C8-F88FE1DA4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670" y="681203"/>
            <a:ext cx="4166591" cy="3022398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B0865C9D-89D6-4CD0-926D-5D21280AB391}"/>
              </a:ext>
            </a:extLst>
          </p:cNvPr>
          <p:cNvCxnSpPr>
            <a:cxnSpLocks/>
          </p:cNvCxnSpPr>
          <p:nvPr/>
        </p:nvCxnSpPr>
        <p:spPr>
          <a:xfrm>
            <a:off x="366987" y="1415729"/>
            <a:ext cx="0" cy="30110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39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13121</TotalTime>
  <Words>480</Words>
  <Application>Microsoft Office PowerPoint</Application>
  <PresentationFormat>Presentazione su schermo (4:3)</PresentationFormat>
  <Paragraphs>134</Paragraphs>
  <Slides>15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russo</dc:creator>
  <cp:lastModifiedBy>HP</cp:lastModifiedBy>
  <cp:revision>144</cp:revision>
  <dcterms:created xsi:type="dcterms:W3CDTF">2018-06-30T13:34:33Z</dcterms:created>
  <dcterms:modified xsi:type="dcterms:W3CDTF">2018-07-11T18:36:07Z</dcterms:modified>
</cp:coreProperties>
</file>